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lvl1pPr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1pPr>
    <a:lvl2pPr indent="228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2pPr>
    <a:lvl3pPr indent="457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3pPr>
    <a:lvl4pPr indent="685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4pPr>
    <a:lvl5pPr indent="9144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5pPr>
    <a:lvl6pPr indent="11430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6pPr>
    <a:lvl7pPr indent="1371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7pPr>
    <a:lvl8pPr indent="1600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8pPr>
    <a:lvl9pPr indent="1828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 showGuides="1">
      <p:cViewPr varScale="1">
        <p:scale>
          <a:sx n="60" d="100"/>
          <a:sy n="60" d="100"/>
        </p:scale>
        <p:origin x="-1552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9B3FD-F4C8-9447-AB5F-7EADE6966A7D}" type="datetimeFigureOut">
              <a:rPr lang="en-US" smtClean="0"/>
              <a:t>9/26/16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486F6-B968-CB45-8D35-028FA5105C4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</p:sldLayoutIdLst>
  <p:transition spd="med"/>
  <p:txStyles>
    <p:titleStyle>
      <a:lvl1pPr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indent="228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indent="457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indent="685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indent="9144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indent="11430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indent="1371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indent="1600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indent="1828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4699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marL="9398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marL="14097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marL="18796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marL="23495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marL="28194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marL="32893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marL="37592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marL="42291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79729">
              <a:defRPr sz="1800" cap="none" spc="0">
                <a:solidFill>
                  <a:srgbClr val="000000"/>
                </a:solidFill>
              </a:defRPr>
            </a:pPr>
            <a:r>
              <a:rPr sz="4030" cap="all" spc="644" dirty="0">
                <a:solidFill>
                  <a:srgbClr val="FFFFFF"/>
                </a:solidFill>
              </a:rPr>
              <a:t>QUESTIONING THE RELIABILITY OF FORENSIC EVIDENCE: A </a:t>
            </a:r>
            <a:r>
              <a:rPr sz="4030" b="1" cap="all" spc="644" dirty="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rPr>
              <a:t>LONELY</a:t>
            </a:r>
            <a:r>
              <a:rPr sz="4030" cap="all" spc="644" dirty="0">
                <a:solidFill>
                  <a:srgbClr val="FFFFFF"/>
                </a:solidFill>
              </a:rPr>
              <a:t> BUT </a:t>
            </a:r>
            <a:r>
              <a:rPr sz="4030" b="1" cap="all" spc="644" dirty="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rPr>
              <a:t>NECESSARY</a:t>
            </a:r>
            <a:r>
              <a:rPr sz="4030" cap="all" spc="644" dirty="0">
                <a:solidFill>
                  <a:srgbClr val="FFFFFF"/>
                </a:solidFill>
              </a:rPr>
              <a:t> ROAD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AMANDA SELVARAJAH - MONASH AUS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asted-image.png"/>
          <p:cNvPicPr/>
          <p:nvPr/>
        </p:nvPicPr>
        <p:blipFill>
          <a:blip r:embed="rId2">
            <a:extLst/>
          </a:blip>
          <a:srcRect t="12559" b="12559"/>
          <a:stretch>
            <a:fillRect/>
          </a:stretch>
        </p:blipFill>
        <p:spPr>
          <a:xfrm>
            <a:off x="0" y="2717800"/>
            <a:ext cx="13004800" cy="70358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z="4898" spc="783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898" cap="all" spc="783">
                <a:solidFill>
                  <a:srgbClr val="FFFFFF"/>
                </a:solidFill>
              </a:rPr>
              <a:t>THE AVERAGE CRIMINAL TRIAL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6674">
              <a:defRPr sz="2328" spc="372"/>
            </a:pP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asted-image.png"/>
          <p:cNvPicPr/>
          <p:nvPr/>
        </p:nvPicPr>
        <p:blipFill>
          <a:blip r:embed="rId2">
            <a:extLst/>
          </a:blip>
          <a:srcRect l="2079" r="2079"/>
          <a:stretch>
            <a:fillRect/>
          </a:stretch>
        </p:blipFill>
        <p:spPr>
          <a:xfrm>
            <a:off x="0" y="2717800"/>
            <a:ext cx="13004800" cy="703580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THE CSI EFFECT 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6674">
              <a:defRPr sz="2328" spc="372"/>
            </a:pP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THE “sCIENCE”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1055" lvl="0" indent="-261055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(with the exception of DNA)</a:t>
            </a:r>
            <a:r>
              <a:rPr sz="3600" dirty="0">
                <a:solidFill>
                  <a:srgbClr val="FFFFFF"/>
                </a:solidFill>
              </a:rPr>
              <a:t> </a:t>
            </a:r>
            <a:r>
              <a:rPr sz="3600" b="1" dirty="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rPr>
              <a:t>no forensic method</a:t>
            </a:r>
            <a:r>
              <a:rPr sz="3600" dirty="0">
                <a:solidFill>
                  <a:srgbClr val="FFFFFF"/>
                </a:solidFill>
              </a:rPr>
              <a:t> has been rigorously shown</a:t>
            </a:r>
            <a:r>
              <a:rPr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>to have the capacity</a:t>
            </a:r>
            <a:r>
              <a:rPr sz="3600" dirty="0" smtClean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to consistently, and with a high degree of certainty, demonstrate a connection between evidence and a specific individual or source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NAS Report 2009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questioning forensic evidence: </a:t>
            </a:r>
          </a:p>
          <a:p>
            <a:pPr lvl="0" algn="ctr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it won’t be easy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Time &amp; Money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Sheer Impracticality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rPr>
              <a:t>Bridging gaps of communication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asted-image.png"/>
          <p:cNvPicPr/>
          <p:nvPr/>
        </p:nvPicPr>
        <p:blipFill>
          <a:blip r:embed="rId2">
            <a:extLst/>
          </a:blip>
          <a:srcRect t="621" b="621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MY PROPOSITION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FFFF"/>
                </a:solidFill>
              </a:rPr>
              <a:t>Judicial Gatekeeping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FFFF"/>
                </a:solidFill>
              </a:rPr>
              <a:t>because the road is far too </a:t>
            </a:r>
            <a:r>
              <a:rPr sz="3000" b="1" dirty="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rPr>
              <a:t>lonely</a:t>
            </a:r>
            <a:r>
              <a:rPr sz="3000" dirty="0">
                <a:solidFill>
                  <a:srgbClr val="FFFFFF"/>
                </a:solidFill>
              </a:rPr>
              <a:t>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FFFF"/>
                </a:solidFill>
              </a:rPr>
              <a:t>and that</a:t>
            </a:r>
            <a:r>
              <a:rPr sz="3000" b="1" dirty="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rPr>
              <a:t> needs</a:t>
            </a:r>
            <a:r>
              <a:rPr sz="3000" dirty="0">
                <a:solidFill>
                  <a:srgbClr val="FFFFFF"/>
                </a:solidFill>
              </a:rPr>
              <a:t> to change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Table of content</a:t>
            </a:r>
          </a:p>
        </p:txBody>
      </p:sp>
      <p:graphicFrame>
        <p:nvGraphicFramePr>
          <p:cNvPr id="40" name="Table 40"/>
          <p:cNvGraphicFramePr/>
          <p:nvPr/>
        </p:nvGraphicFramePr>
        <p:xfrm>
          <a:off x="762000" y="2355850"/>
          <a:ext cx="11684000" cy="6718299"/>
        </p:xfrm>
        <a:graphic>
          <a:graphicData uri="http://schemas.openxmlformats.org/drawingml/2006/table">
            <a:tbl>
              <a:tblPr firstRow="1">
                <a:tableStyleId>{C7B018BB-80A7-4F77-B60F-C8B233D01FF8}</a:tableStyleId>
              </a:tblPr>
              <a:tblGrid>
                <a:gridCol w="5842000"/>
                <a:gridCol w="5842000"/>
              </a:tblGrid>
              <a:tr h="2239433">
                <a:tc>
                  <a:txBody>
                    <a:bodyPr/>
                    <a:lstStyle/>
                    <a:p>
                      <a:pPr lvl="0"/>
                      <a:r>
                        <a:rPr lang="en-US" sz="2800" dirty="0" smtClean="0">
                          <a:sym typeface="Avenir Medium"/>
                        </a:rPr>
                        <a:t>L</a:t>
                      </a:r>
                      <a:r>
                        <a:rPr sz="2800" dirty="0" smtClean="0">
                          <a:sym typeface="Avenir Medium"/>
                        </a:rPr>
                        <a:t>onely</a:t>
                      </a:r>
                      <a:endParaRPr sz="2800" dirty="0">
                        <a:sym typeface="Avenir Medium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sz="2800">
                          <a:sym typeface="Avenir Medium"/>
                        </a:rPr>
                        <a:t>Necessary</a:t>
                      </a: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2239433">
                <a:tc rowSpan="2">
                  <a:txBody>
                    <a:bodyPr/>
                    <a:lstStyle/>
                    <a:p>
                      <a:pPr lvl="0">
                        <a:spcBef>
                          <a:spcPts val="4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Legal Interpretation of Evidence Laws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B w="254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sym typeface="Avenir Medium"/>
                        </a:rPr>
                        <a:t>Our Criminal Trials</a:t>
                      </a: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2239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800" dirty="0" smtClean="0">
                          <a:solidFill>
                            <a:srgbClr val="FFFFFF"/>
                          </a:solidFill>
                          <a:sym typeface="Avenir Medium"/>
                        </a:rPr>
                        <a:t>The</a:t>
                      </a:r>
                      <a:r>
                        <a:rPr sz="2800" dirty="0" smtClean="0">
                          <a:solidFill>
                            <a:srgbClr val="FFFFFF"/>
                          </a:solidFill>
                          <a:sym typeface="Avenir Medium"/>
                        </a:rPr>
                        <a:t> “</a:t>
                      </a:r>
                      <a:r>
                        <a:rPr lang="en-US" sz="2800" dirty="0" smtClean="0">
                          <a:solidFill>
                            <a:srgbClr val="FFFFFF"/>
                          </a:solidFill>
                          <a:sym typeface="Avenir Medium"/>
                        </a:rPr>
                        <a:t>Science</a:t>
                      </a:r>
                      <a:r>
                        <a:rPr sz="2800" dirty="0" smtClean="0">
                          <a:solidFill>
                            <a:srgbClr val="FFFFFF"/>
                          </a:solidFill>
                          <a:sym typeface="Avenir Medium"/>
                        </a:rPr>
                        <a:t>” </a:t>
                      </a:r>
                      <a:endParaRPr sz="2800" dirty="0">
                        <a:solidFill>
                          <a:srgbClr val="FFFFFF"/>
                        </a:solidFill>
                        <a:sym typeface="Avenir Medium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lnB w="254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3825" spc="61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forensic evidence as expert opinion evidence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s79(1) </a:t>
            </a:r>
            <a:r>
              <a:rPr sz="3600" i="1" dirty="0">
                <a:solidFill>
                  <a:srgbClr val="FFFFFF"/>
                </a:solidFill>
              </a:rPr>
              <a:t>Evidence Act 1995 (Cth)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when a person has ‘specialised </a:t>
            </a:r>
            <a:r>
              <a:rPr sz="3600" dirty="0" smtClean="0">
                <a:solidFill>
                  <a:srgbClr val="FFFFFF"/>
                </a:solidFill>
              </a:rPr>
              <a:t>knowledge</a:t>
            </a:r>
            <a:r>
              <a:rPr lang="en-US" sz="3600" dirty="0" smtClean="0">
                <a:solidFill>
                  <a:srgbClr val="FFFFFF"/>
                </a:solidFill>
              </a:rPr>
              <a:t>’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 </a:t>
            </a:r>
            <a:r>
              <a:rPr lang="en-US" sz="3600" i="1" dirty="0" smtClean="0">
                <a:solidFill>
                  <a:srgbClr val="FFFFFF"/>
                </a:solidFill>
              </a:rPr>
              <a:t>'</a:t>
            </a:r>
            <a:r>
              <a:rPr sz="3600" dirty="0" smtClean="0">
                <a:solidFill>
                  <a:srgbClr val="FFFFFF"/>
                </a:solidFill>
              </a:rPr>
              <a:t>based </a:t>
            </a:r>
            <a:r>
              <a:rPr sz="3600" dirty="0">
                <a:solidFill>
                  <a:srgbClr val="FFFFFF"/>
                </a:solidFill>
              </a:rPr>
              <a:t>on the person’s training, study or expertise’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and opinion is ‘wholly or substantially based on that knowledge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let’s test the test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660400" y="2616200"/>
            <a:ext cx="5080000" cy="6057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Dr Ira Titunik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Practising dentist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Member of the American Board of Forensic Odontology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 “no question in my mind”</a:t>
            </a:r>
          </a:p>
        </p:txBody>
      </p:sp>
      <p:pic>
        <p:nvPicPr>
          <p:cNvPr id="4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2854" y="1780909"/>
            <a:ext cx="5492292" cy="6191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png"/>
          <p:cNvPicPr/>
          <p:nvPr/>
        </p:nvPicPr>
        <p:blipFill>
          <a:blip r:embed="rId2">
            <a:extLst/>
          </a:blip>
          <a:srcRect l="22396" r="22396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Let’s test the test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Specialised knowledge?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Based on training and expertise?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Opinion based on that knowledge?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270000" y="514349"/>
            <a:ext cx="1046480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“The FBI looked at hairs, fibres, blood everything the police found at the crime scene. None of it came from me. Just this bite mark”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rPr>
              <a:t>- Gerard Richardson</a:t>
            </a:r>
          </a:p>
        </p:txBody>
      </p:sp>
      <p:pic>
        <p:nvPicPr>
          <p:cNvPr id="54" name="pasted-image.png"/>
          <p:cNvPicPr/>
          <p:nvPr/>
        </p:nvPicPr>
        <p:blipFill>
          <a:blip r:embed="rId2">
            <a:extLst/>
          </a:blip>
          <a:srcRect l="1878" r="1878"/>
          <a:stretch>
            <a:fillRect/>
          </a:stretch>
        </p:blipFill>
        <p:spPr>
          <a:xfrm>
            <a:off x="0" y="3003550"/>
            <a:ext cx="13004800" cy="613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BITE MARK ANALYSIS 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1055" lvl="0" indent="-261055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“President’s Council of Advisors on Science and Technology finds that</a:t>
            </a:r>
            <a:r>
              <a:rPr sz="3600">
                <a:solidFill>
                  <a:srgbClr val="FFFFFF"/>
                </a:solidFill>
              </a:rPr>
              <a:t> bitemark analysis does not meet the scientific standards for foundational validity, and is far from meeting such standards</a:t>
            </a:r>
            <a:r>
              <a:rPr sz="2000">
                <a:solidFill>
                  <a:srgbClr val="FFFFFF"/>
                </a:solidFill>
              </a:rPr>
              <a:t>” - 7 Sept 2016 Washington Post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Hundreds in prison today in America, at least 15 awaiting execution </a:t>
            </a:r>
            <a:r>
              <a:rPr sz="2000">
                <a:solidFill>
                  <a:srgbClr val="FFFFFF"/>
                </a:solidFill>
              </a:rPr>
              <a:t>(Innocence Project, 2015)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An Expert’s reliability 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Majority found evidence should be taken at its highest value and that reliability was not a factor of consideration - </a:t>
            </a:r>
            <a:r>
              <a:rPr sz="3600" i="1" dirty="0">
                <a:solidFill>
                  <a:srgbClr val="FFFFFF"/>
                </a:solidFill>
              </a:rPr>
              <a:t>IMM v R (2016) [HCA]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596900" y="609600"/>
            <a:ext cx="12053193" cy="1019127"/>
          </a:xfrm>
          <a:prstGeom prst="rect">
            <a:avLst/>
          </a:prstGeom>
        </p:spPr>
        <p:txBody>
          <a:bodyPr/>
          <a:lstStyle/>
          <a:p>
            <a:pPr lvl="0" algn="ctr">
              <a:defRPr sz="1800" cap="none" spc="0">
                <a:solidFill>
                  <a:srgbClr val="000000"/>
                </a:solidFill>
              </a:defRPr>
            </a:pPr>
            <a:r>
              <a:rPr sz="4500" cap="all" spc="720" dirty="0">
                <a:solidFill>
                  <a:srgbClr val="FFFFFF"/>
                </a:solidFill>
              </a:rPr>
              <a:t>BURDENS OF </a:t>
            </a:r>
            <a:r>
              <a:rPr sz="4800" cap="all" spc="720" dirty="0">
                <a:solidFill>
                  <a:srgbClr val="FFFFFF"/>
                </a:solidFill>
              </a:rPr>
              <a:t>JURY</a:t>
            </a:r>
            <a:r>
              <a:rPr sz="4500" cap="all" spc="720" dirty="0">
                <a:solidFill>
                  <a:srgbClr val="FFFFFF"/>
                </a:solidFill>
              </a:rPr>
              <a:t> DUTY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660400" y="2298700"/>
            <a:ext cx="5080000" cy="6057900"/>
          </a:xfrm>
          <a:prstGeom prst="rect">
            <a:avLst/>
          </a:prstGeom>
        </p:spPr>
        <p:txBody>
          <a:bodyPr/>
          <a:lstStyle/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FFFF"/>
                </a:solidFill>
              </a:rPr>
              <a:t>“All presumptive evidence of felony should be admitted cautiously; for the law holds it better that ten guilty persons escape, than that one innocent party suffer.”</a:t>
            </a:r>
          </a:p>
        </p:txBody>
      </p:sp>
      <p:pic>
        <p:nvPicPr>
          <p:cNvPr id="6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4855" y="2298700"/>
            <a:ext cx="6006994" cy="605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371</Words>
  <PresentationFormat>Custom</PresentationFormat>
  <Paragraphs>45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New_Template1</vt:lpstr>
      <vt:lpstr>QUESTIONING THE RELIABILITY OF FORENSIC EVIDENCE: A LONELY BUT NECESSARY ROAD</vt:lpstr>
      <vt:lpstr>Table of content</vt:lpstr>
      <vt:lpstr>forensic evidence as expert opinion evidence</vt:lpstr>
      <vt:lpstr>let’s test the test</vt:lpstr>
      <vt:lpstr>Let’s test the test</vt:lpstr>
      <vt:lpstr>Slide 6</vt:lpstr>
      <vt:lpstr>BITE MARK ANALYSIS </vt:lpstr>
      <vt:lpstr>An Expert’s reliability </vt:lpstr>
      <vt:lpstr>BURDENS OF JURY DUTY</vt:lpstr>
      <vt:lpstr>THE AVERAGE CRIMINAL TRIAL</vt:lpstr>
      <vt:lpstr>THE CSI EFFECT </vt:lpstr>
      <vt:lpstr>THE “sCIENCE”</vt:lpstr>
      <vt:lpstr>questioning forensic evidence:  it won’t be easy</vt:lpstr>
      <vt:lpstr>MY PROPOSITION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QUESTIONING THE RELIABILITY OF FORENSIC EVIDENCE: A LONELY BUT NECESSARY ROAD</dc:title>
  <cp:lastModifiedBy>Andrea</cp:lastModifiedBy>
  <cp:revision>2</cp:revision>
  <dcterms:created xsi:type="dcterms:W3CDTF">2016-09-26T06:22:31Z</dcterms:created>
  <dcterms:modified xsi:type="dcterms:W3CDTF">2016-09-26T06:28:10Z</dcterms:modified>
</cp:coreProperties>
</file>