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68" d="100"/>
          <a:sy n="68" d="100"/>
        </p:scale>
        <p:origin x="-1224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ransition spd="med"/>
  <p:txStyles>
    <p:titleStyle>
      <a:lvl1pPr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Prosecutorial Process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Limited role of the victim </a:t>
            </a:r>
          </a:p>
          <a:p>
            <a:pPr lvl="0">
              <a:defRPr sz="1800"/>
            </a:pPr>
            <a:r>
              <a:rPr sz="3800"/>
              <a:t>Oversimplification of the narrative </a:t>
            </a:r>
          </a:p>
          <a:p>
            <a:pPr lvl="0">
              <a:defRPr sz="1800"/>
            </a:pPr>
            <a:r>
              <a:rPr sz="3800"/>
              <a:t>Adversarial nature of the trial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asted-image.png"/>
          <p:cNvPicPr/>
          <p:nvPr/>
        </p:nvPicPr>
        <p:blipFill>
          <a:blip r:embed="rId2">
            <a:extLst/>
          </a:blip>
          <a:srcRect t="4246" b="4246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272" spc="-125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272" spc="-125">
                <a:solidFill>
                  <a:srgbClr val="314864"/>
                </a:solidFill>
              </a:rPr>
              <a:t>Justice for the Victims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Fear of Prosecution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png"/>
          <p:cNvPicPr/>
          <p:nvPr/>
        </p:nvPicPr>
        <p:blipFill>
          <a:blip r:embed="rId2">
            <a:extLst/>
          </a:blip>
          <a:srcRect t="8704" b="8704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272" spc="-125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272" spc="-125">
                <a:solidFill>
                  <a:srgbClr val="314864"/>
                </a:solidFill>
              </a:rPr>
              <a:t>Deterrence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Faith in the Process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asted-image.png"/>
          <p:cNvPicPr/>
          <p:nvPr/>
        </p:nvPicPr>
        <p:blipFill>
          <a:blip r:embed="rId2">
            <a:extLst/>
          </a:blip>
          <a:srcRect t="12022" b="12022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272" spc="-125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272" spc="-125">
                <a:solidFill>
                  <a:srgbClr val="314864"/>
                </a:solidFill>
              </a:rPr>
              <a:t>Deterrence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The Mitigating Factors of Criminality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.png"/>
          <p:cNvPicPr/>
          <p:nvPr/>
        </p:nvPicPr>
        <p:blipFill>
          <a:blip r:embed="rId2">
            <a:extLst/>
          </a:blip>
          <a:srcRect t="4183" b="4183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272" spc="-125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272" spc="-125">
                <a:solidFill>
                  <a:srgbClr val="314864"/>
                </a:solidFill>
              </a:rPr>
              <a:t>Accountability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The Mitigating Factors of Criminality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The Symbol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Final Thoughts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 dirty="0" smtClean="0"/>
              <a:t>This is a court of law, young man, not a court of justice. ~Oliver Wendell Holmes, Jr. </a:t>
            </a:r>
          </a:p>
          <a:p>
            <a:pPr lvl="0">
              <a:defRPr sz="1800"/>
            </a:pPr>
            <a:r>
              <a:rPr sz="3800" dirty="0" smtClean="0"/>
              <a:t>In the Halls of Justice the only justice is in the halls. ~Lenny Bruce</a:t>
            </a:r>
          </a:p>
          <a:p>
            <a:pPr lvl="0">
              <a:defRPr sz="1800"/>
            </a:pPr>
            <a:r>
              <a:rPr sz="3800" dirty="0" smtClean="0"/>
              <a:t>When you go into court you are putting your fate into the hands of twelve people who weren't smart enough to get out of jury duty. ~Norm Crosby</a:t>
            </a:r>
            <a:endParaRPr sz="38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6208" spc="-124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208" spc="-124">
                <a:solidFill>
                  <a:srgbClr val="314864"/>
                </a:solidFill>
              </a:rPr>
              <a:t>Individualised Prosecution in International Criminal Justice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The Symbol vs. The Substance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International Crime 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Genocide </a:t>
            </a:r>
          </a:p>
          <a:p>
            <a:pPr lvl="0">
              <a:defRPr sz="1800"/>
            </a:pPr>
            <a:r>
              <a:rPr sz="3800"/>
              <a:t>War Crimes </a:t>
            </a:r>
          </a:p>
          <a:p>
            <a:pPr lvl="0">
              <a:defRPr sz="1800"/>
            </a:pPr>
            <a:r>
              <a:rPr sz="3800"/>
              <a:t>Crimes against Humanity </a:t>
            </a:r>
          </a:p>
          <a:p>
            <a:pPr lvl="0">
              <a:defRPr sz="1800"/>
            </a:pPr>
            <a:r>
              <a:rPr sz="3800"/>
              <a:t>Torture</a:t>
            </a:r>
          </a:p>
          <a:p>
            <a:pPr lvl="0">
              <a:defRPr sz="1800"/>
            </a:pPr>
            <a:r>
              <a:rPr sz="3800"/>
              <a:t>Enforced Disappearances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69422" y="8807450"/>
            <a:ext cx="122555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 i="1">
                <a:solidFill>
                  <a:srgbClr val="5C86B9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5C86B9"/>
                </a:solidFill>
              </a:rPr>
              <a:t>1945-46</a:t>
            </a:r>
          </a:p>
        </p:txBody>
      </p:sp>
      <p:pic>
        <p:nvPicPr>
          <p:cNvPr id="53" name="pasted-image.png"/>
          <p:cNvPicPr/>
          <p:nvPr/>
        </p:nvPicPr>
        <p:blipFill>
          <a:blip r:embed="rId2">
            <a:extLst/>
          </a:blip>
          <a:srcRect t="6335" b="6335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4736" spc="-94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736" spc="-94">
                <a:solidFill>
                  <a:srgbClr val="314864"/>
                </a:solidFill>
              </a:rPr>
              <a:t>Mechanisms for International Criminal Justice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Nuremberg Trials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144" spc="-122">
                <a:solidFill>
                  <a:srgbClr val="314864"/>
                </a:solidFill>
              </a:rPr>
              <a:t>Mechanisms for International Criminal Justice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International Court of Justice </a:t>
            </a:r>
          </a:p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International Criminal Court </a:t>
            </a:r>
          </a:p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International Criminal Tribunal for the former Yugoslavia</a:t>
            </a:r>
          </a:p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ICTR </a:t>
            </a:r>
          </a:p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Special Court for Sierra Leone </a:t>
            </a:r>
          </a:p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Extraordinary Chamber in the Courts of Cambodia</a:t>
            </a:r>
          </a:p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Special Tribunal for Lebanon </a:t>
            </a:r>
          </a:p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Special Panels of the Dili District Court </a:t>
            </a:r>
          </a:p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War Crimes Chamber of the Court of Bosnia and Herzegovina </a:t>
            </a:r>
          </a:p>
          <a:p>
            <a:pPr marL="279400" lvl="0" indent="-279400" defTabSz="321310">
              <a:spcBef>
                <a:spcPts val="2300"/>
              </a:spcBef>
              <a:defRPr sz="1800"/>
            </a:pPr>
            <a:r>
              <a:rPr sz="2090"/>
              <a:t>War Crime Court at Kosovo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144" spc="-122">
                <a:solidFill>
                  <a:srgbClr val="314864"/>
                </a:solidFill>
              </a:rPr>
              <a:t>Objectives of International Criminal Justice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Justice for the Victims </a:t>
            </a:r>
          </a:p>
          <a:p>
            <a:pPr lvl="0">
              <a:defRPr sz="1800"/>
            </a:pPr>
            <a:r>
              <a:rPr sz="3800"/>
              <a:t>Deterrence </a:t>
            </a:r>
          </a:p>
          <a:p>
            <a:pPr lvl="0">
              <a:defRPr sz="1800"/>
            </a:pPr>
            <a:r>
              <a:rPr sz="3800"/>
              <a:t>Accountability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270000" y="4305300"/>
            <a:ext cx="104648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JUSTICE FOR THE VICTIMS</a:t>
            </a:r>
          </a:p>
        </p:txBody>
      </p:sp>
      <p:sp>
        <p:nvSpPr>
          <p:cNvPr id="64" name="Shape 64"/>
          <p:cNvSpPr/>
          <p:nvPr/>
        </p:nvSpPr>
        <p:spPr>
          <a:xfrm>
            <a:off x="1270000" y="6362700"/>
            <a:ext cx="104648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000" i="1">
                <a:solidFill>
                  <a:srgbClr val="5C86B9"/>
                </a:solidFill>
              </a:rPr>
              <a:t>The Power of Truth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asted-image.png"/>
          <p:cNvPicPr/>
          <p:nvPr/>
        </p:nvPicPr>
        <p:blipFill>
          <a:blip r:embed="rId2">
            <a:extLst/>
          </a:blip>
          <a:srcRect t="11335" b="11335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272" spc="-125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272" spc="-125">
                <a:solidFill>
                  <a:srgbClr val="314864"/>
                </a:solidFill>
              </a:rPr>
              <a:t>Justice for the Victims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The Prosecutorial Process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Editorial</vt:lpstr>
      <vt:lpstr>Slide 1</vt:lpstr>
      <vt:lpstr>Slide 2</vt:lpstr>
      <vt:lpstr>Individualised Prosecution in International Criminal Justice</vt:lpstr>
      <vt:lpstr>International Crime </vt:lpstr>
      <vt:lpstr>Mechanisms for International Criminal Justice</vt:lpstr>
      <vt:lpstr>Mechanisms for International Criminal Justice</vt:lpstr>
      <vt:lpstr>Objectives of International Criminal Justice</vt:lpstr>
      <vt:lpstr>Slide 8</vt:lpstr>
      <vt:lpstr>Justice for the Victims</vt:lpstr>
      <vt:lpstr>Prosecutorial Process</vt:lpstr>
      <vt:lpstr>Justice for the Victims</vt:lpstr>
      <vt:lpstr>Deterrence</vt:lpstr>
      <vt:lpstr>Deterrence</vt:lpstr>
      <vt:lpstr>Accountability</vt:lpstr>
      <vt:lpstr>The Symbol</vt:lpstr>
      <vt:lpstr>Final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Andrea</cp:lastModifiedBy>
  <cp:revision>1</cp:revision>
  <dcterms:created xsi:type="dcterms:W3CDTF">2017-09-27T03:35:02Z</dcterms:created>
  <dcterms:modified xsi:type="dcterms:W3CDTF">2017-09-27T03:41:31Z</dcterms:modified>
</cp:coreProperties>
</file>